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6730" r:id="rId2"/>
    <p:sldMasterId id="2147486732" r:id="rId3"/>
    <p:sldMasterId id="2147486734" r:id="rId4"/>
  </p:sldMasterIdLst>
  <p:notesMasterIdLst>
    <p:notesMasterId r:id="rId13"/>
  </p:notesMasterIdLst>
  <p:handoutMasterIdLst>
    <p:handoutMasterId r:id="rId14"/>
  </p:handoutMasterIdLst>
  <p:sldIdLst>
    <p:sldId id="644" r:id="rId5"/>
    <p:sldId id="670" r:id="rId6"/>
    <p:sldId id="655" r:id="rId7"/>
    <p:sldId id="669" r:id="rId8"/>
    <p:sldId id="682" r:id="rId9"/>
    <p:sldId id="685" r:id="rId10"/>
    <p:sldId id="686" r:id="rId11"/>
    <p:sldId id="687" r:id="rId12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13A71"/>
    <a:srgbClr val="D00000"/>
    <a:srgbClr val="000000"/>
    <a:srgbClr val="660066"/>
    <a:srgbClr val="FF3300"/>
    <a:srgbClr val="7F0000"/>
    <a:srgbClr val="151837"/>
    <a:srgbClr val="FF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87557" autoAdjust="0"/>
  </p:normalViewPr>
  <p:slideViewPr>
    <p:cSldViewPr>
      <p:cViewPr>
        <p:scale>
          <a:sx n="66" d="100"/>
          <a:sy n="66" d="100"/>
        </p:scale>
        <p:origin x="2021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>
        <p:scale>
          <a:sx n="50" d="100"/>
          <a:sy n="50" d="100"/>
        </p:scale>
        <p:origin x="-3552" y="-408"/>
      </p:cViewPr>
      <p:guideLst>
        <p:guide orient="horz" pos="3127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576" cy="496493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099" y="1"/>
            <a:ext cx="2944958" cy="496493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92F6BC6-9546-42DB-9459-E862A6A02065}" type="datetimeFigureOut">
              <a:rPr lang="fr-FR"/>
              <a:pPr>
                <a:defRPr/>
              </a:pPr>
              <a:t>18/03/2026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34"/>
            <a:ext cx="2946576" cy="496493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099" y="9428534"/>
            <a:ext cx="2944958" cy="496493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0481A994-5318-45D1-9DE5-F4331A2C0C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624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576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8" tIns="47774" rIns="95548" bIns="4777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1"/>
            <a:ext cx="2944958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8" tIns="47774" rIns="95548" bIns="4777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074"/>
            <a:ext cx="5438464" cy="44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8" tIns="47774" rIns="95548" bIns="47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34"/>
            <a:ext cx="2946576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8" tIns="47774" rIns="95548" bIns="4777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28534"/>
            <a:ext cx="2944958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8" tIns="47774" rIns="95548" bIns="4777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AAB20E84-E911-4B79-A326-F4D6995286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788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0EDBD-9B95-448F-8AF6-7C30725C28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CA21D-2F02-4168-AFDC-9FBDF4E170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E6778-8318-4CC4-A16F-795CE469EC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EC52DBE-D383-49DE-B29F-8395B7CA1E4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algn="r"/>
              <a:t>18/03/2026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8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25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idx="1"/>
          </p:nvPr>
        </p:nvSpPr>
        <p:spPr>
          <a:xfrm>
            <a:off x="251520" y="1999381"/>
            <a:ext cx="8435280" cy="37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916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E5D18-0019-4117-9812-AE2EE1A964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40210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3A30A-AD3D-4547-B411-676622FEFC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D770D-CA56-415E-86BF-6A3FEFEE8A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E0890-8929-4453-8C0E-08A5CE8F3E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74A6-A294-4680-9FB2-B8C530DDD2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AC88C-8ADF-48B4-A19E-D0D319B955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D6C3B-5470-482B-9608-C2D02B4640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F0579-8A25-4887-9431-3679C5CC5F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EE17-75F6-4680-BF57-70C4ADBE61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E5F8729-C8C0-4ABB-A4D3-3B058CE119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63" r:id="rId1"/>
    <p:sldLayoutId id="2147486664" r:id="rId2"/>
    <p:sldLayoutId id="2147486665" r:id="rId3"/>
    <p:sldLayoutId id="2147486666" r:id="rId4"/>
    <p:sldLayoutId id="2147486667" r:id="rId5"/>
    <p:sldLayoutId id="2147486668" r:id="rId6"/>
    <p:sldLayoutId id="2147486669" r:id="rId7"/>
    <p:sldLayoutId id="2147486670" r:id="rId8"/>
    <p:sldLayoutId id="2147486671" r:id="rId9"/>
    <p:sldLayoutId id="2147486672" r:id="rId10"/>
    <p:sldLayoutId id="2147486673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.peltier\AppData\Local\Microsoft\Windows\Temporary Internet Files\Content.Outlook\VZ2RQ6Z2\Masque_CouvPPT (2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4848" y="278092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2412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4EC52DBE-D383-49DE-B29F-8395B7CA1E4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18/03/2026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93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3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.peltier\AppData\Local\Microsoft\Windows\Temporary Internet Files\Content.Outlook\VZ2RQ6Z2\Masque_InterPPT (2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628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3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.peltier\AppData\Local\Microsoft\Windows\Temporary Internet Files\Content.Outlook\VZ2RQ6Z2\Masque_TextePPT (2)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999381"/>
            <a:ext cx="8435280" cy="37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02836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35" r:id="rId1"/>
    <p:sldLayoutId id="2147486736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4524" y="-44181"/>
            <a:ext cx="9414538" cy="3407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3"/>
          <p:cNvSpPr>
            <a:spLocks noGrp="1"/>
          </p:cNvSpPr>
          <p:nvPr>
            <p:ph type="title"/>
          </p:nvPr>
        </p:nvSpPr>
        <p:spPr>
          <a:xfrm>
            <a:off x="447945" y="4845927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Europe’s</a:t>
            </a:r>
            <a:r>
              <a:rPr lang="fr-FR" dirty="0"/>
              <a:t> Civil Protection </a:t>
            </a:r>
            <a:r>
              <a:rPr lang="fr-FR" dirty="0" err="1" smtClean="0"/>
              <a:t>Readiness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People. </a:t>
            </a:r>
            <a:r>
              <a:rPr lang="fr-FR" dirty="0" err="1"/>
              <a:t>Interoperability</a:t>
            </a:r>
            <a:r>
              <a:rPr lang="fr-FR" dirty="0"/>
              <a:t>. Trust.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443" y="116632"/>
            <a:ext cx="2642392" cy="184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6" y="26617"/>
            <a:ext cx="3411072" cy="235079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12183"/>
            <a:ext cx="3040617" cy="13304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97" y="6237312"/>
            <a:ext cx="979509" cy="4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4524" y="-44181"/>
            <a:ext cx="9414538" cy="3407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3"/>
          <p:cNvSpPr>
            <a:spLocks noGrp="1"/>
          </p:cNvSpPr>
          <p:nvPr>
            <p:ph type="title"/>
          </p:nvPr>
        </p:nvSpPr>
        <p:spPr>
          <a:xfrm>
            <a:off x="447945" y="3271754"/>
            <a:ext cx="8229600" cy="3132900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en-US" sz="3600" cap="none" dirty="0" smtClean="0"/>
              <a:t>Christophe Marchal</a:t>
            </a:r>
            <a:r>
              <a:rPr lang="en-US" sz="2800" cap="none" dirty="0" smtClean="0"/>
              <a:t/>
            </a:r>
            <a:br>
              <a:rPr lang="en-US" sz="2800" cap="none" dirty="0" smtClean="0"/>
            </a:br>
            <a:r>
              <a:rPr lang="en-US" sz="2800" cap="none" dirty="0" smtClean="0"/>
              <a:t>Vice-president of the </a:t>
            </a:r>
            <a:br>
              <a:rPr lang="en-US" sz="2800" cap="none" dirty="0" smtClean="0"/>
            </a:br>
            <a:r>
              <a:rPr lang="en-US" sz="2800" cap="none" dirty="0" smtClean="0"/>
              <a:t>French Firefighters’ Federation</a:t>
            </a:r>
            <a:br>
              <a:rPr lang="en-US" sz="2800" cap="none" dirty="0" smtClean="0"/>
            </a:br>
            <a:r>
              <a:rPr lang="en-US" sz="2800" cap="none" dirty="0" smtClean="0"/>
              <a:t/>
            </a:r>
            <a:br>
              <a:rPr lang="en-US" sz="2800" cap="none" dirty="0" smtClean="0"/>
            </a:br>
            <a:r>
              <a:rPr lang="en-US" sz="2800" cap="none" dirty="0" smtClean="0"/>
              <a:t>Vice-president of the International Association of Fire </a:t>
            </a:r>
            <a:r>
              <a:rPr lang="en-US" sz="2800" cap="none" dirty="0" err="1" smtClean="0"/>
              <a:t>ans</a:t>
            </a:r>
            <a:r>
              <a:rPr lang="en-US" sz="2800" cap="none" dirty="0" smtClean="0"/>
              <a:t> Rescue Services (CTIF)</a:t>
            </a:r>
            <a:endParaRPr lang="en-US" sz="2800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0" y="476672"/>
            <a:ext cx="2816553" cy="196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648"/>
            <a:ext cx="3635896" cy="25057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97" y="6237312"/>
            <a:ext cx="979509" cy="4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922114"/>
          </a:xfrm>
        </p:spPr>
        <p:txBody>
          <a:bodyPr>
            <a:noAutofit/>
          </a:bodyPr>
          <a:lstStyle/>
          <a:p>
            <a:r>
              <a:rPr lang="en-US" sz="3200" cap="all" dirty="0"/>
              <a:t>More crises. More complexity. More need for preparedness.</a:t>
            </a:r>
            <a:endParaRPr lang="en-GB" sz="3200" cap="all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97" y="6237312"/>
            <a:ext cx="979509" cy="4285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181" y="2352534"/>
            <a:ext cx="9491705" cy="27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676" y="622969"/>
            <a:ext cx="8229600" cy="922114"/>
          </a:xfrm>
        </p:spPr>
        <p:txBody>
          <a:bodyPr>
            <a:noAutofit/>
          </a:bodyPr>
          <a:lstStyle/>
          <a:p>
            <a:r>
              <a:rPr lang="en-GB" sz="4000" cap="all" dirty="0" smtClean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>Firefighters</a:t>
            </a:r>
            <a:br>
              <a:rPr lang="en-GB" sz="4000" cap="all" dirty="0" smtClean="0">
                <a:solidFill>
                  <a:schemeClr val="bg1">
                    <a:lumMod val="95000"/>
                  </a:schemeClr>
                </a:solidFill>
                <a:cs typeface="Arial" charset="0"/>
              </a:rPr>
            </a:br>
            <a:r>
              <a:rPr lang="en-GB" sz="4000" cap="all" dirty="0" smtClean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>in </a:t>
            </a:r>
            <a:r>
              <a:rPr lang="en-GB" sz="4000" cap="all" dirty="0" smtClean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>Europe</a:t>
            </a: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/>
            </a:r>
            <a:br>
              <a:rPr lang="en-GB" sz="4000" dirty="0" smtClean="0">
                <a:solidFill>
                  <a:schemeClr val="bg1">
                    <a:lumMod val="95000"/>
                  </a:schemeClr>
                </a:solidFill>
                <a:cs typeface="Arial" charset="0"/>
              </a:rPr>
            </a:br>
            <a:endParaRPr lang="en-GB" sz="40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84" y="102642"/>
            <a:ext cx="1872208" cy="18722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824028" y="6488668"/>
            <a:ext cx="493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Sources: Eurostat and CTIF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67798" y="1947250"/>
            <a:ext cx="90004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600" b="1" dirty="0">
                <a:solidFill>
                  <a:srgbClr val="FF0000"/>
                </a:solidFill>
              </a:rPr>
              <a:t>First on the </a:t>
            </a:r>
            <a:r>
              <a:rPr lang="en-GB" sz="3600" b="1" dirty="0" smtClean="0">
                <a:solidFill>
                  <a:srgbClr val="FF0000"/>
                </a:solidFill>
              </a:rPr>
              <a:t>ground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Citizens </a:t>
            </a:r>
            <a:r>
              <a:rPr lang="en-US" sz="3600" b="1" dirty="0">
                <a:solidFill>
                  <a:srgbClr val="FF0000"/>
                </a:solidFill>
              </a:rPr>
              <a:t>among </a:t>
            </a:r>
            <a:r>
              <a:rPr lang="en-US" sz="3600" b="1" dirty="0" smtClean="0">
                <a:solidFill>
                  <a:srgbClr val="FF0000"/>
                </a:solidFill>
              </a:rPr>
              <a:t>citizens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Essential </a:t>
            </a:r>
            <a:r>
              <a:rPr lang="en-US" sz="3600" b="1" dirty="0">
                <a:solidFill>
                  <a:srgbClr val="FF0000"/>
                </a:solidFill>
              </a:rPr>
              <a:t>response capacity</a:t>
            </a:r>
            <a:endParaRPr lang="en-GB" sz="3600" b="1" dirty="0" smtClean="0">
              <a:solidFill>
                <a:srgbClr val="FF0000"/>
              </a:solidFill>
            </a:endParaRPr>
          </a:p>
        </p:txBody>
      </p:sp>
      <p:sp>
        <p:nvSpPr>
          <p:cNvPr id="14" name="AutoShape 6" descr="Sapeurs-Pompiers de France - Accueil - Pompi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298" y="4153018"/>
            <a:ext cx="4958726" cy="278633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052" y="4164207"/>
            <a:ext cx="5508488" cy="277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6866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dirty="0"/>
              <a:t>Protect volunteering in civil protection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cs typeface="Arial" charset="0"/>
              </a:rPr>
            </a:br>
            <a:endParaRPr lang="en-GB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11560" y="1961215"/>
            <a:ext cx="8064896" cy="41640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4400" b="1" dirty="0" smtClean="0"/>
              <a:t>Legal </a:t>
            </a:r>
            <a:r>
              <a:rPr lang="en-US" sz="4400" b="1" dirty="0"/>
              <a:t>uncertainty puts pressure on </a:t>
            </a:r>
            <a:r>
              <a:rPr lang="en-US" sz="4400" b="1" dirty="0" smtClean="0"/>
              <a:t>volunteering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4400" b="1" dirty="0" smtClean="0"/>
              <a:t>Need </a:t>
            </a:r>
            <a:r>
              <a:rPr lang="en-US" sz="4400" b="1" dirty="0"/>
              <a:t>for a clear and proportionate </a:t>
            </a:r>
            <a:r>
              <a:rPr lang="en-US" sz="4400" b="1" dirty="0" smtClean="0"/>
              <a:t>framework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4400" b="1" dirty="0" smtClean="0"/>
              <a:t>Europe </a:t>
            </a:r>
            <a:r>
              <a:rPr lang="en-US" sz="4400" b="1" dirty="0"/>
              <a:t>must protect those who protect Europe</a:t>
            </a:r>
            <a:endParaRPr lang="en-US" sz="4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84" y="102642"/>
            <a:ext cx="1872208" cy="18722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97" y="6237312"/>
            <a:ext cx="979509" cy="4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05" y="3337778"/>
            <a:ext cx="4965895" cy="3517996"/>
          </a:xfrm>
          <a:prstGeom prst="rect">
            <a:avLst/>
          </a:prstGeom>
          <a:effectLst>
            <a:reflection stA="65000" endPos="0" dist="508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6866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cap="all" dirty="0"/>
              <a:t>No Member State can manage major crises alone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cs typeface="Arial" charset="0"/>
              </a:rPr>
            </a:br>
            <a:endParaRPr lang="en-GB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61864" y="2348880"/>
            <a:ext cx="8064896" cy="4164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4400" dirty="0"/>
              <a:t>Mutual assistance is </a:t>
            </a:r>
            <a:r>
              <a:rPr lang="en-US" sz="4400" dirty="0" smtClean="0"/>
              <a:t>essential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400" dirty="0" err="1" smtClean="0"/>
              <a:t>ERCC</a:t>
            </a:r>
            <a:endParaRPr lang="en-US" sz="4400" dirty="0" smtClean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400" dirty="0" err="1" smtClean="0"/>
              <a:t>rescEU</a:t>
            </a:r>
            <a:endParaRPr lang="en-US" sz="4400" dirty="0" smtClean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400" dirty="0" err="1" smtClean="0"/>
              <a:t>EUCPM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539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6866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cap="all" dirty="0"/>
              <a:t>Interoperability is now an operational priority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cs typeface="Arial" charset="0"/>
              </a:rPr>
            </a:br>
            <a:endParaRPr lang="en-GB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99863"/>
            <a:ext cx="6723519" cy="50491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357" y="5373216"/>
            <a:ext cx="979509" cy="4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12676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cap="all" dirty="0"/>
              <a:t>Train together to respond together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cs typeface="Arial" charset="0"/>
              </a:rPr>
            </a:br>
            <a:endParaRPr lang="en-GB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63309" y="3212976"/>
            <a:ext cx="8882136" cy="2916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Firefighters </a:t>
            </a:r>
            <a:r>
              <a:rPr lang="en-US" sz="3200" dirty="0" smtClean="0"/>
              <a:t>Erasmus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 smtClean="0"/>
              <a:t>Shared </a:t>
            </a:r>
            <a:r>
              <a:rPr lang="en-US" sz="3200" dirty="0"/>
              <a:t>operational </a:t>
            </a:r>
            <a:r>
              <a:rPr lang="en-US" sz="3200" dirty="0" smtClean="0"/>
              <a:t>reference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 smtClean="0"/>
              <a:t>Common </a:t>
            </a:r>
            <a:r>
              <a:rPr lang="en-US" sz="3200" dirty="0"/>
              <a:t>safety </a:t>
            </a:r>
            <a:r>
              <a:rPr lang="en-US" sz="3200" dirty="0" smtClean="0"/>
              <a:t>foundations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Work </a:t>
            </a:r>
            <a:r>
              <a:rPr lang="en-US" sz="3200" b="1" dirty="0">
                <a:solidFill>
                  <a:srgbClr val="FF0000"/>
                </a:solidFill>
              </a:rPr>
              <a:t>together</a:t>
            </a:r>
            <a:r>
              <a:rPr lang="en-US" sz="3200" dirty="0"/>
              <a:t>, whatever the Member State</a:t>
            </a:r>
            <a:endParaRPr lang="en-US" sz="3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44" y="6237312"/>
            <a:ext cx="979509" cy="42859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084" y="1371293"/>
            <a:ext cx="3525018" cy="234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onception personnalisée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ver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rti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FD charte bleu fond blanc</Template>
  <TotalTime>7284</TotalTime>
  <Words>142</Words>
  <Application>Microsoft Office PowerPoint</Application>
  <PresentationFormat>Affichage à l'écran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Arial Rounded MT Bold</vt:lpstr>
      <vt:lpstr>Calibri</vt:lpstr>
      <vt:lpstr>Wingdings</vt:lpstr>
      <vt:lpstr>Conception personnalisée</vt:lpstr>
      <vt:lpstr>Couverture</vt:lpstr>
      <vt:lpstr>Intertitre</vt:lpstr>
      <vt:lpstr>Contenu</vt:lpstr>
      <vt:lpstr>Europe’s Civil Protection Readiness  People. Interoperability. Trust.   </vt:lpstr>
      <vt:lpstr>Christophe Marchal Vice-president of the  French Firefighters’ Federation  Vice-president of the International Association of Fire ans Rescue Services (CTIF)</vt:lpstr>
      <vt:lpstr>More crises. More complexity. More need for preparedness.</vt:lpstr>
      <vt:lpstr>Firefighters in Europe </vt:lpstr>
      <vt:lpstr>Protect volunteering in civil protection </vt:lpstr>
      <vt:lpstr>No Member State can manage major crises alone </vt:lpstr>
      <vt:lpstr>Interoperability is now an operational priority </vt:lpstr>
      <vt:lpstr>Train together to respond together </vt:lpstr>
    </vt:vector>
  </TitlesOfParts>
  <Company>FNSPF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modèle français  des secours</dc:title>
  <dc:creator>Communication FNSPF - MHC</dc:creator>
  <cp:lastModifiedBy>Christophe MARCHAL</cp:lastModifiedBy>
  <cp:revision>1087</cp:revision>
  <cp:lastPrinted>2025-05-12T15:41:29Z</cp:lastPrinted>
  <dcterms:created xsi:type="dcterms:W3CDTF">2009-11-06T08:43:37Z</dcterms:created>
  <dcterms:modified xsi:type="dcterms:W3CDTF">2026-03-18T07:18:12Z</dcterms:modified>
</cp:coreProperties>
</file>